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>
        <p:scale>
          <a:sx n="120" d="100"/>
          <a:sy n="120" d="100"/>
        </p:scale>
        <p:origin x="6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74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601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065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779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184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080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084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5813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735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7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382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2DDD-3ED1-4364-BD5F-21685B9CD1AD}" type="datetimeFigureOut">
              <a:rPr lang="el-GR" smtClean="0"/>
              <a:t>14/3/2019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AE60C-4F9F-4CEF-9492-DCD3E9C7AA3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024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miklas.scholz@tvrl.lth.se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471" y="0"/>
            <a:ext cx="723529" cy="4208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72196" y="6385345"/>
            <a:ext cx="57906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" i="1" dirty="0" smtClean="0"/>
              <a:t>The </a:t>
            </a:r>
            <a:r>
              <a:rPr lang="en-US" sz="600" i="1" dirty="0"/>
              <a:t>authors would like to thank the European Commission, FORMAS, WRC, EPA, Fundacao Araucaria, TYPSA, RNC, NOW, ETAg and </a:t>
            </a:r>
            <a:r>
              <a:rPr lang="en-US" sz="600" i="1" dirty="0" smtClean="0"/>
              <a:t>UEFISCDI </a:t>
            </a:r>
            <a:r>
              <a:rPr lang="en-US" sz="600" i="1" dirty="0"/>
              <a:t>for </a:t>
            </a:r>
            <a:r>
              <a:rPr lang="en-US" sz="600" i="1" dirty="0" smtClean="0"/>
              <a:t>funding </a:t>
            </a:r>
            <a:r>
              <a:rPr lang="en-US" sz="600" i="1" dirty="0"/>
              <a:t>in the frame of the collaborative </a:t>
            </a:r>
            <a:r>
              <a:rPr lang="en-US" sz="600" i="1" dirty="0" smtClean="0"/>
              <a:t> international consortium RAINSOLUTIONS </a:t>
            </a:r>
            <a:r>
              <a:rPr lang="en-US" sz="600" i="1" dirty="0"/>
              <a:t>financed under the 2018 Joint call of the WaterWorks2017 ERA-NET Cofund. This ERA-NET is an integral part of the activities developed by the Water JPI</a:t>
            </a:r>
            <a:r>
              <a:rPr lang="en-US" sz="600" i="1" dirty="0" smtClean="0"/>
              <a:t>.</a:t>
            </a:r>
            <a:endParaRPr lang="el-GR" sz="6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2798" y="13694"/>
            <a:ext cx="877586" cy="435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magine 8" descr="WJP_HD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9178" y="0"/>
            <a:ext cx="825533" cy="43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177" y="493695"/>
            <a:ext cx="2562823" cy="261154"/>
          </a:xfrm>
          <a:prstGeom prst="rect">
            <a:avLst/>
          </a:prstGeom>
        </p:spPr>
      </p:pic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21093" y="284822"/>
            <a:ext cx="11748653" cy="1455161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solidFill>
                  <a:srgbClr val="0070C0"/>
                </a:solidFill>
              </a:rPr>
              <a:t/>
            </a:r>
            <a:br>
              <a:rPr lang="en-US" sz="3500" b="1" dirty="0" smtClean="0">
                <a:solidFill>
                  <a:srgbClr val="0070C0"/>
                </a:solidFill>
              </a:rPr>
            </a:br>
            <a:r>
              <a:rPr lang="en-US" sz="3500" b="1" dirty="0" smtClean="0">
                <a:solidFill>
                  <a:srgbClr val="0070C0"/>
                </a:solidFill>
              </a:rPr>
              <a:t>Research-based Assessment of Integrated</a:t>
            </a:r>
            <a:br>
              <a:rPr lang="en-US" sz="3500" b="1" dirty="0" smtClean="0">
                <a:solidFill>
                  <a:srgbClr val="0070C0"/>
                </a:solidFill>
              </a:rPr>
            </a:br>
            <a:r>
              <a:rPr lang="en-US" sz="3500" b="1" dirty="0" smtClean="0">
                <a:solidFill>
                  <a:srgbClr val="0070C0"/>
                </a:solidFill>
              </a:rPr>
              <a:t>approaches </a:t>
            </a:r>
            <a:r>
              <a:rPr lang="en-US" sz="3500" b="1" dirty="0">
                <a:solidFill>
                  <a:srgbClr val="0070C0"/>
                </a:solidFill>
              </a:rPr>
              <a:t>to Nature-based SOLUTIONS</a:t>
            </a:r>
            <a:r>
              <a:rPr lang="en-GB" sz="3500" b="1" dirty="0" smtClean="0">
                <a:solidFill>
                  <a:srgbClr val="0070C0"/>
                </a:solidFill>
              </a:rPr>
              <a:t> (RAINSOLUTIONS</a:t>
            </a:r>
            <a:r>
              <a:rPr lang="en-GB" sz="3500" b="1" dirty="0">
                <a:solidFill>
                  <a:srgbClr val="0070C0"/>
                </a:solidFill>
              </a:rPr>
              <a:t>)</a:t>
            </a:r>
            <a:br>
              <a:rPr lang="en-GB" sz="3500" b="1" dirty="0">
                <a:solidFill>
                  <a:srgbClr val="0070C0"/>
                </a:solidFill>
              </a:rPr>
            </a:br>
            <a:r>
              <a:rPr lang="en-GB" sz="1500" b="1" dirty="0">
                <a:solidFill>
                  <a:srgbClr val="0070C0"/>
                </a:solidFill>
              </a:rPr>
              <a:t>DProf. DProf. Prof. Prof. Dr Dr Miklas </a:t>
            </a:r>
            <a:r>
              <a:rPr lang="en-GB" sz="1500" b="1" dirty="0" smtClean="0">
                <a:solidFill>
                  <a:srgbClr val="0070C0"/>
                </a:solidFill>
              </a:rPr>
              <a:t>Scholz, Water Resources Engineering, Lund University (</a:t>
            </a:r>
            <a:r>
              <a:rPr lang="en-GB" sz="1500" b="1" dirty="0" smtClean="0">
                <a:solidFill>
                  <a:srgbClr val="0070C0"/>
                </a:solidFill>
                <a:hlinkClick r:id="rId6"/>
              </a:rPr>
              <a:t>miklas.scholz@tvrl.lth.se</a:t>
            </a:r>
            <a:r>
              <a:rPr lang="en-GB" sz="1500" b="1" dirty="0" smtClean="0">
                <a:solidFill>
                  <a:srgbClr val="0070C0"/>
                </a:solidFill>
              </a:rPr>
              <a:t> and 0046 703435270)</a:t>
            </a:r>
            <a:r>
              <a:rPr lang="en-GB" sz="3500" b="1" dirty="0">
                <a:solidFill>
                  <a:srgbClr val="0070C0"/>
                </a:solidFill>
              </a:rPr>
              <a:t/>
            </a:r>
            <a:br>
              <a:rPr lang="en-GB" sz="3500" b="1" dirty="0">
                <a:solidFill>
                  <a:srgbClr val="0070C0"/>
                </a:solidFill>
              </a:rPr>
            </a:br>
            <a:endParaRPr lang="en-GB" sz="3500" b="1" dirty="0">
              <a:solidFill>
                <a:srgbClr val="0070C0"/>
              </a:solidFill>
            </a:endParaRP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29181" y="3330686"/>
            <a:ext cx="3648227" cy="1639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4000" b="1" dirty="0" smtClean="0"/>
              <a:t>OBJECTIVES</a:t>
            </a:r>
            <a:endParaRPr lang="en-GB" sz="4000" dirty="0" smtClean="0"/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GB" sz="3200" dirty="0" smtClean="0"/>
              <a:t>To identify </a:t>
            </a:r>
            <a:r>
              <a:rPr lang="en-GB" sz="3200" b="1" i="1" dirty="0" smtClean="0"/>
              <a:t>stakeholder and urban ecosystem needs</a:t>
            </a:r>
            <a:r>
              <a:rPr lang="en-GB" sz="3200" dirty="0" smtClean="0"/>
              <a:t> to inform planning/design;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GB" sz="3200" dirty="0" smtClean="0"/>
              <a:t>To review and capitalize upon </a:t>
            </a:r>
            <a:r>
              <a:rPr lang="en-GB" sz="3200" b="1" i="1" dirty="0" smtClean="0"/>
              <a:t>existing experiences of good practices</a:t>
            </a:r>
            <a:r>
              <a:rPr lang="en-GB" sz="3200" dirty="0" smtClean="0"/>
              <a:t>;</a:t>
            </a:r>
            <a:endParaRPr lang="en-US" sz="3200" dirty="0" smtClean="0"/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GB" sz="3200" dirty="0" smtClean="0"/>
              <a:t>To </a:t>
            </a:r>
            <a:r>
              <a:rPr lang="en-GB" sz="3200" b="1" i="1" dirty="0" smtClean="0"/>
              <a:t>simulate the impact of climate variability</a:t>
            </a:r>
            <a:r>
              <a:rPr lang="en-GB" sz="3200" dirty="0" smtClean="0"/>
              <a:t> and existing urban infrastructure on NBS within scaled </a:t>
            </a:r>
            <a:r>
              <a:rPr lang="en-GB" sz="3200" b="1" i="1" dirty="0" smtClean="0"/>
              <a:t>pilot laboratory and field installations</a:t>
            </a:r>
            <a:r>
              <a:rPr lang="en-GB" sz="3200" dirty="0" smtClean="0"/>
              <a:t>;</a:t>
            </a:r>
            <a:endParaRPr lang="en-US" sz="3200" dirty="0" smtClean="0"/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GB" sz="3200" dirty="0" smtClean="0"/>
              <a:t>To develop an integrated </a:t>
            </a:r>
            <a:r>
              <a:rPr lang="en-GB" sz="3200" b="1" i="1" dirty="0" smtClean="0"/>
              <a:t>indicator system</a:t>
            </a:r>
            <a:r>
              <a:rPr lang="en-GB" sz="3200" dirty="0" smtClean="0"/>
              <a:t> for the evaluation of key NBS in terms of closing the </a:t>
            </a:r>
            <a:r>
              <a:rPr lang="en-GB" sz="3200" b="1" i="1" dirty="0" smtClean="0"/>
              <a:t>water quantity and quality</a:t>
            </a:r>
            <a:r>
              <a:rPr lang="en-GB" sz="3200" dirty="0" smtClean="0"/>
              <a:t> gap addressing also </a:t>
            </a:r>
            <a:r>
              <a:rPr lang="en-GB" sz="3200" b="1" i="1" dirty="0" smtClean="0"/>
              <a:t>socio-economic</a:t>
            </a:r>
            <a:r>
              <a:rPr lang="en-GB" sz="3200" dirty="0" smtClean="0"/>
              <a:t> aspects;</a:t>
            </a:r>
            <a:endParaRPr lang="en-US" sz="3200" dirty="0" smtClean="0"/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GB" sz="3200" dirty="0" smtClean="0"/>
              <a:t>To map </a:t>
            </a:r>
            <a:r>
              <a:rPr lang="en-GB" sz="3200" b="1" i="1" dirty="0" smtClean="0"/>
              <a:t>ecosystem services</a:t>
            </a:r>
            <a:r>
              <a:rPr lang="en-GB" sz="3200" dirty="0" smtClean="0"/>
              <a:t> delivered by NBS for an evaluation of the best technology to implement in different urban contexts to support sustainable water management;</a:t>
            </a:r>
            <a:endParaRPr lang="en-US" sz="3200" dirty="0" smtClean="0"/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GB" sz="3200" dirty="0" smtClean="0"/>
              <a:t>To create a </a:t>
            </a:r>
            <a:r>
              <a:rPr lang="en-GB" sz="3200" b="1" i="1" dirty="0" smtClean="0"/>
              <a:t>NBS planning and design framework supported by machine learning to generate recommendations</a:t>
            </a:r>
            <a:r>
              <a:rPr lang="en-GB" sz="3200" dirty="0" smtClean="0"/>
              <a:t>; and</a:t>
            </a:r>
            <a:endParaRPr lang="en-US" sz="3200" dirty="0" smtClean="0"/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GB" sz="3200" dirty="0" smtClean="0"/>
              <a:t>To </a:t>
            </a:r>
            <a:r>
              <a:rPr lang="en-GB" sz="3200" b="1" i="1" dirty="0" smtClean="0"/>
              <a:t>disseminate the self-sustainable web-based framework </a:t>
            </a:r>
            <a:r>
              <a:rPr lang="en-GB" sz="3200" dirty="0" smtClean="0"/>
              <a:t>in collaboration with national stakeholders</a:t>
            </a:r>
            <a:r>
              <a:rPr lang="en-GB" sz="3200" b="1" i="1" dirty="0" smtClean="0"/>
              <a:t> and communicate the project impact</a:t>
            </a:r>
            <a:r>
              <a:rPr lang="en-GB" sz="3200" dirty="0" smtClean="0"/>
              <a:t>.</a:t>
            </a:r>
            <a:endParaRPr lang="en-US" sz="32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800" dirty="0"/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221094" y="1644163"/>
            <a:ext cx="3656313" cy="1229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000" b="1" dirty="0" smtClean="0"/>
              <a:t>PARTNERS</a:t>
            </a:r>
            <a:endParaRPr lang="en-GB" sz="1000" b="1" dirty="0"/>
          </a:p>
          <a:p>
            <a:pPr marL="45720" indent="-45720" algn="just">
              <a:lnSpc>
                <a:spcPct val="100000"/>
              </a:lnSpc>
              <a:spcBef>
                <a:spcPts val="0"/>
              </a:spcBef>
            </a:pPr>
            <a:r>
              <a:rPr lang="en-GB" sz="800" b="1" dirty="0" smtClean="0"/>
              <a:t>Lund University </a:t>
            </a:r>
            <a:r>
              <a:rPr lang="en-GB" sz="800" dirty="0" smtClean="0"/>
              <a:t>(ULUND; supported by Malmö Stad (MALMO) as a subcontractor)</a:t>
            </a:r>
          </a:p>
          <a:p>
            <a:pPr marL="45720" indent="-45720" algn="just">
              <a:lnSpc>
                <a:spcPct val="100000"/>
              </a:lnSpc>
              <a:spcBef>
                <a:spcPts val="0"/>
              </a:spcBef>
            </a:pPr>
            <a:r>
              <a:rPr lang="en-GB" sz="800" b="1" dirty="0" smtClean="0"/>
              <a:t>University of Johannesburg </a:t>
            </a:r>
            <a:r>
              <a:rPr lang="en-GB" sz="800" dirty="0" smtClean="0"/>
              <a:t>(UJ)</a:t>
            </a:r>
          </a:p>
          <a:p>
            <a:pPr marL="45720" indent="-45720" algn="just">
              <a:lnSpc>
                <a:spcPct val="100000"/>
              </a:lnSpc>
              <a:spcBef>
                <a:spcPts val="0"/>
              </a:spcBef>
            </a:pPr>
            <a:r>
              <a:rPr lang="en-GB" sz="800" b="1" dirty="0" smtClean="0"/>
              <a:t>University of Pretoria </a:t>
            </a:r>
            <a:r>
              <a:rPr lang="en-GB" sz="800" dirty="0" smtClean="0"/>
              <a:t>(UP)</a:t>
            </a:r>
          </a:p>
          <a:p>
            <a:pPr marL="45720" indent="-45720" algn="just">
              <a:lnSpc>
                <a:spcPct val="100000"/>
              </a:lnSpc>
              <a:spcBef>
                <a:spcPts val="0"/>
              </a:spcBef>
            </a:pPr>
            <a:r>
              <a:rPr lang="en-GB" sz="800" b="1" dirty="0" smtClean="0"/>
              <a:t>VESI Environmental </a:t>
            </a:r>
            <a:r>
              <a:rPr lang="en-GB" sz="800" dirty="0" smtClean="0"/>
              <a:t>(VESI)</a:t>
            </a:r>
          </a:p>
          <a:p>
            <a:pPr marL="45720" indent="-45720" algn="just">
              <a:lnSpc>
                <a:spcPct val="100000"/>
              </a:lnSpc>
              <a:spcBef>
                <a:spcPts val="0"/>
              </a:spcBef>
            </a:pPr>
            <a:r>
              <a:rPr lang="en-GB" sz="800" b="1" dirty="0" smtClean="0"/>
              <a:t>Federal University of Technology </a:t>
            </a:r>
            <a:r>
              <a:rPr lang="en-GB" sz="800" dirty="0" smtClean="0"/>
              <a:t>(UTFPA)</a:t>
            </a:r>
          </a:p>
          <a:p>
            <a:pPr marL="45720" indent="-45720" algn="just">
              <a:lnSpc>
                <a:spcPct val="100000"/>
              </a:lnSpc>
              <a:spcBef>
                <a:spcPts val="0"/>
              </a:spcBef>
            </a:pPr>
            <a:r>
              <a:rPr lang="en-GB" sz="800" b="1" dirty="0" smtClean="0"/>
              <a:t>Oslo Metropolitan University </a:t>
            </a:r>
            <a:r>
              <a:rPr lang="en-GB" sz="800" dirty="0" smtClean="0"/>
              <a:t>(OsloMet; supported by the Centre for Sustainable Development and Innovation of Water Technology (CSDI)</a:t>
            </a:r>
          </a:p>
          <a:p>
            <a:pPr marL="45720" indent="-45720" algn="just">
              <a:lnSpc>
                <a:spcPct val="100000"/>
              </a:lnSpc>
              <a:spcBef>
                <a:spcPts val="0"/>
              </a:spcBef>
            </a:pPr>
            <a:r>
              <a:rPr lang="en-GB" sz="800" b="1" dirty="0" smtClean="0"/>
              <a:t>Wageningen University </a:t>
            </a:r>
            <a:r>
              <a:rPr lang="en-GB" sz="800" dirty="0" smtClean="0"/>
              <a:t>(WUR)</a:t>
            </a:r>
          </a:p>
          <a:p>
            <a:pPr marL="45720" indent="-45720" algn="just">
              <a:lnSpc>
                <a:spcPct val="100000"/>
              </a:lnSpc>
              <a:spcBef>
                <a:spcPts val="0"/>
              </a:spcBef>
            </a:pPr>
            <a:r>
              <a:rPr lang="en-GB" sz="800" b="1" dirty="0" smtClean="0"/>
              <a:t>Técnica y Proyectos S.A. </a:t>
            </a:r>
            <a:r>
              <a:rPr lang="en-GB" sz="800" dirty="0" smtClean="0"/>
              <a:t>(TYPSA)</a:t>
            </a:r>
          </a:p>
          <a:p>
            <a:pPr marL="45720" indent="-45720" algn="just">
              <a:lnSpc>
                <a:spcPct val="100000"/>
              </a:lnSpc>
              <a:spcBef>
                <a:spcPts val="0"/>
              </a:spcBef>
            </a:pPr>
            <a:r>
              <a:rPr lang="en-GB" sz="800" b="1" dirty="0" smtClean="0"/>
              <a:t>University of Tartu</a:t>
            </a:r>
            <a:r>
              <a:rPr lang="en-GB" sz="800" dirty="0" smtClean="0"/>
              <a:t> (UT); and</a:t>
            </a:r>
          </a:p>
          <a:p>
            <a:pPr marL="45720" indent="-45720" algn="just">
              <a:lnSpc>
                <a:spcPct val="100000"/>
              </a:lnSpc>
              <a:spcBef>
                <a:spcPts val="0"/>
              </a:spcBef>
            </a:pPr>
            <a:r>
              <a:rPr lang="en-GB" sz="800" b="1" dirty="0" smtClean="0"/>
              <a:t>Danube Delta National Institute for Research and Development </a:t>
            </a:r>
            <a:r>
              <a:rPr lang="en-GB" sz="800" dirty="0" smtClean="0"/>
              <a:t>(DDNI)</a:t>
            </a:r>
            <a:endParaRPr lang="en-GB" sz="800" dirty="0"/>
          </a:p>
        </p:txBody>
      </p:sp>
      <p:sp>
        <p:nvSpPr>
          <p:cNvPr id="15" name="2 Marcador de contenido"/>
          <p:cNvSpPr txBox="1">
            <a:spLocks/>
          </p:cNvSpPr>
          <p:nvPr/>
        </p:nvSpPr>
        <p:spPr>
          <a:xfrm>
            <a:off x="229181" y="5427517"/>
            <a:ext cx="5798130" cy="143048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300" b="1" dirty="0" smtClean="0"/>
              <a:t>THEMES</a:t>
            </a:r>
            <a:endParaRPr lang="en-US" sz="1300" dirty="0" smtClean="0"/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1000" dirty="0" smtClean="0"/>
              <a:t>Theme 1: Enabling </a:t>
            </a:r>
            <a:r>
              <a:rPr lang="en-US" sz="1000" b="1" dirty="0" smtClean="0"/>
              <a:t>sustainable management </a:t>
            </a:r>
            <a:r>
              <a:rPr lang="en-US" sz="1000" dirty="0" smtClean="0"/>
              <a:t>of water resources, and developing new </a:t>
            </a:r>
            <a:r>
              <a:rPr lang="en-US" sz="1000" b="1" dirty="0" smtClean="0"/>
              <a:t>guidelines</a:t>
            </a:r>
            <a:r>
              <a:rPr lang="en-US" sz="1000" dirty="0" smtClean="0"/>
              <a:t> and </a:t>
            </a:r>
            <a:r>
              <a:rPr lang="en-US" sz="1000" b="1" dirty="0" smtClean="0"/>
              <a:t>knowledge management </a:t>
            </a:r>
            <a:r>
              <a:rPr lang="en-US" sz="1000" dirty="0" smtClean="0"/>
              <a:t>approaches.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1000" dirty="0" smtClean="0"/>
              <a:t>Sub-theme 1.1: Promoting </a:t>
            </a:r>
            <a:r>
              <a:rPr lang="en-US" sz="1000" b="1" dirty="0" smtClean="0"/>
              <a:t>adaptive water management </a:t>
            </a:r>
            <a:r>
              <a:rPr lang="en-US" sz="1000" dirty="0" smtClean="0"/>
              <a:t>for global change.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1000" dirty="0" smtClean="0"/>
              <a:t>Sub-theme 1.2: Supporting </a:t>
            </a:r>
            <a:r>
              <a:rPr lang="en-US" sz="1000" b="1" dirty="0" smtClean="0"/>
              <a:t>integrative management </a:t>
            </a:r>
            <a:r>
              <a:rPr lang="en-US" sz="1000" dirty="0" smtClean="0"/>
              <a:t>by implementing natural water retention measures.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1000" dirty="0" smtClean="0"/>
              <a:t>Theme 2: Strengthening </a:t>
            </a:r>
            <a:r>
              <a:rPr lang="en-US" sz="1000" b="1" dirty="0" smtClean="0"/>
              <a:t>socio-economic approaches </a:t>
            </a:r>
            <a:r>
              <a:rPr lang="en-US" sz="1000" dirty="0" smtClean="0"/>
              <a:t>to water management particularly for disadvantaged communities.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1000" dirty="0" smtClean="0"/>
              <a:t>Sub-theme 2.1: Integrating </a:t>
            </a:r>
            <a:r>
              <a:rPr lang="en-US" sz="1000" b="1" dirty="0" smtClean="0"/>
              <a:t>economic and social analyses </a:t>
            </a:r>
            <a:r>
              <a:rPr lang="en-US" sz="1000" dirty="0" smtClean="0"/>
              <a:t>into decision-making.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1000" dirty="0" smtClean="0"/>
              <a:t>Sub-theme 2.2: Promoting the </a:t>
            </a:r>
            <a:r>
              <a:rPr lang="en-US" sz="1000" b="1" dirty="0" smtClean="0"/>
              <a:t>reuse</a:t>
            </a:r>
            <a:r>
              <a:rPr lang="en-US" sz="1000" dirty="0" smtClean="0"/>
              <a:t> of water.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1000" dirty="0" smtClean="0"/>
              <a:t>Sub-theme 2.4: Supporting </a:t>
            </a:r>
            <a:r>
              <a:rPr lang="en-US" sz="1000" b="1" dirty="0" smtClean="0"/>
              <a:t>new governance </a:t>
            </a:r>
            <a:r>
              <a:rPr lang="en-US" sz="1000" dirty="0" smtClean="0"/>
              <a:t>and knowledge management approaches.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1000" dirty="0" smtClean="0"/>
              <a:t>Theme 3: Providing </a:t>
            </a:r>
            <a:r>
              <a:rPr lang="en-US" sz="1000" b="1" dirty="0" smtClean="0"/>
              <a:t>numerical tools </a:t>
            </a:r>
            <a:r>
              <a:rPr lang="en-US" sz="1000" dirty="0" smtClean="0"/>
              <a:t>for sustainable integrative water management.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800" dirty="0"/>
          </a:p>
        </p:txBody>
      </p:sp>
      <p:sp>
        <p:nvSpPr>
          <p:cNvPr id="16" name="2 Marcador de contenido"/>
          <p:cNvSpPr>
            <a:spLocks noGrp="1"/>
          </p:cNvSpPr>
          <p:nvPr>
            <p:ph sz="half" idx="1"/>
          </p:nvPr>
        </p:nvSpPr>
        <p:spPr>
          <a:xfrm>
            <a:off x="6172196" y="1644163"/>
            <a:ext cx="5797550" cy="210391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b="1" dirty="0" smtClean="0"/>
              <a:t>WORK PACKAGES</a:t>
            </a:r>
            <a:endParaRPr lang="en-US" sz="4000" b="1" dirty="0"/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WP 1</a:t>
            </a:r>
            <a:r>
              <a:rPr lang="en-US" sz="3200" dirty="0"/>
              <a:t>. </a:t>
            </a:r>
            <a:r>
              <a:rPr lang="en-US" sz="3200" b="1" dirty="0"/>
              <a:t>Building on existing knowledge</a:t>
            </a:r>
            <a:r>
              <a:rPr lang="en-US" sz="3200" dirty="0"/>
              <a:t> to support Themes 1.1, 1.2, 2.1, 2.2 and 2.4 (led by UT; supported by all partners, except TYPSA for theme 2.1). 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WP 2. </a:t>
            </a:r>
            <a:r>
              <a:rPr lang="en-US" sz="3200" b="1" dirty="0"/>
              <a:t>Improving landscape, environmental and water quality aspects of urban water resources </a:t>
            </a:r>
            <a:r>
              <a:rPr lang="en-US" sz="3200" dirty="0"/>
              <a:t>to support Themes 1.1 and 1.2 (led by DDNI; supported by WUR, VESI, UJ and ULUND). 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WP 3</a:t>
            </a:r>
            <a:r>
              <a:rPr lang="en-US" sz="3200" dirty="0"/>
              <a:t>. </a:t>
            </a:r>
            <a:r>
              <a:rPr lang="en-US" sz="3200" b="1" dirty="0"/>
              <a:t>Increasing urban resilience to climate pressures </a:t>
            </a:r>
            <a:r>
              <a:rPr lang="en-US" sz="3200" dirty="0"/>
              <a:t>to support Themes 1.1 and 1.2 (led by WUR; supported by </a:t>
            </a:r>
            <a:r>
              <a:rPr lang="en-US" sz="3200" dirty="0" smtClean="0"/>
              <a:t>OSLOMET, </a:t>
            </a:r>
            <a:r>
              <a:rPr lang="en-US" sz="3200" dirty="0"/>
              <a:t>UP and ULUND). 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WP 4</a:t>
            </a:r>
            <a:r>
              <a:rPr lang="en-US" sz="3200" dirty="0"/>
              <a:t>. </a:t>
            </a:r>
            <a:r>
              <a:rPr lang="en-US" sz="3200" b="1" dirty="0"/>
              <a:t>Legal and institutional arrangements to sustain NBS for social inclusion </a:t>
            </a:r>
            <a:r>
              <a:rPr lang="en-US" sz="3200" dirty="0"/>
              <a:t>to support Themes 2.1, 2.2 and 2.4 (led by </a:t>
            </a:r>
            <a:r>
              <a:rPr lang="en-US" sz="3200" dirty="0" smtClean="0"/>
              <a:t>OSLOMET </a:t>
            </a:r>
            <a:r>
              <a:rPr lang="en-US" sz="3200" dirty="0"/>
              <a:t>supported by all partners, except WUR and TYPSA for theme 2.1</a:t>
            </a:r>
            <a:r>
              <a:rPr lang="en-US" sz="3200" dirty="0" smtClean="0"/>
              <a:t>).</a:t>
            </a:r>
            <a:endParaRPr lang="en-US" sz="3200" dirty="0"/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 WP 5. </a:t>
            </a:r>
            <a:r>
              <a:rPr lang="en-US" sz="3200" b="1" dirty="0"/>
              <a:t>Integrated framework development</a:t>
            </a:r>
            <a:r>
              <a:rPr lang="en-US" sz="3200" dirty="0"/>
              <a:t> to support Theme 3 benefitting particularly Themes 1.1 and 1.2 (led by OSLOMET; supported by all partners, except WUR). 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WP 6. </a:t>
            </a:r>
            <a:r>
              <a:rPr lang="en-US" sz="3200" b="1" dirty="0"/>
              <a:t>Framework application to selected case studies </a:t>
            </a:r>
            <a:r>
              <a:rPr lang="en-US" sz="3200" dirty="0"/>
              <a:t>to support all selected themes (led by case study leaders (see section 2.1.7) but VESI takes the overall responsibility). 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WP 7. </a:t>
            </a:r>
            <a:r>
              <a:rPr lang="en-US" sz="3200" b="1" dirty="0"/>
              <a:t>Dissemination, stakeholder engagement and communication </a:t>
            </a:r>
            <a:r>
              <a:rPr lang="en-US" sz="3200" dirty="0"/>
              <a:t>to support all selected themes (led by ULUND; supported all partners). 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WP 8. </a:t>
            </a:r>
            <a:r>
              <a:rPr lang="en-US" sz="3200" b="1" dirty="0"/>
              <a:t>Project management and coordination </a:t>
            </a:r>
            <a:r>
              <a:rPr lang="en-US" sz="3200" dirty="0"/>
              <a:t>to support all selected themes (led by ULUND). ULUND, OSLOMET, WUR and DDNI form a Project Coordination Group.</a:t>
            </a:r>
            <a:endParaRPr lang="en-GB" sz="32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GB" sz="1800" dirty="0"/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6165272" y="3785042"/>
            <a:ext cx="5804473" cy="118442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dirty="0" smtClean="0"/>
              <a:t>IMPACTS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1300" b="1" dirty="0" smtClean="0"/>
              <a:t>Scientific</a:t>
            </a:r>
            <a:r>
              <a:rPr lang="en-US" sz="1300" dirty="0" smtClean="0"/>
              <a:t>: Delivering of new knowledge and related </a:t>
            </a:r>
            <a:r>
              <a:rPr lang="en-US" sz="1300" b="1" i="1" dirty="0" smtClean="0"/>
              <a:t>tools and guidelines </a:t>
            </a:r>
            <a:r>
              <a:rPr lang="en-US" sz="1300" dirty="0" smtClean="0"/>
              <a:t>for innovative planning and assessment of NBS as part of sustainable water systems. Targeted </a:t>
            </a:r>
            <a:r>
              <a:rPr lang="en-US" sz="1300" b="1" i="1" dirty="0" smtClean="0"/>
              <a:t>knowledge products </a:t>
            </a:r>
            <a:r>
              <a:rPr lang="en-US" sz="1300" dirty="0" smtClean="0"/>
              <a:t>will be developed for the different audiences informing them about the benefits of NBS and the proposed evidence-based framework. The </a:t>
            </a:r>
            <a:r>
              <a:rPr lang="en-US" sz="1300" b="1" i="1" dirty="0" smtClean="0"/>
              <a:t>platform</a:t>
            </a:r>
            <a:r>
              <a:rPr lang="en-US" sz="1300" dirty="0" smtClean="0"/>
              <a:t> will also facilitate expert knowledge exchange.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1300" b="1" dirty="0" smtClean="0"/>
              <a:t>Innovation</a:t>
            </a:r>
            <a:r>
              <a:rPr lang="en-US" sz="1300" dirty="0" smtClean="0"/>
              <a:t>: </a:t>
            </a:r>
            <a:r>
              <a:rPr lang="en-US" sz="1300" b="1" i="1" dirty="0" smtClean="0"/>
              <a:t>Reference framework </a:t>
            </a:r>
            <a:r>
              <a:rPr lang="en-US" sz="1300" dirty="0" smtClean="0"/>
              <a:t>for future solution deployment. This will facilitate the growth of </a:t>
            </a:r>
            <a:r>
              <a:rPr lang="en-US" sz="1300" b="1" i="1" dirty="0" smtClean="0"/>
              <a:t>small businesses </a:t>
            </a:r>
            <a:r>
              <a:rPr lang="en-US" sz="1300" dirty="0" smtClean="0"/>
              <a:t>providing NBS and services, and creating new local </a:t>
            </a:r>
            <a:r>
              <a:rPr lang="en-US" sz="1300" b="1" i="1" dirty="0" smtClean="0"/>
              <a:t>green jobs </a:t>
            </a:r>
            <a:r>
              <a:rPr lang="en-US" sz="1300" dirty="0" smtClean="0"/>
              <a:t>in the process.</a:t>
            </a:r>
          </a:p>
          <a:p>
            <a:pPr marL="45720" indent="-45720" algn="just">
              <a:lnSpc>
                <a:spcPct val="120000"/>
              </a:lnSpc>
              <a:spcBef>
                <a:spcPts val="0"/>
              </a:spcBef>
            </a:pPr>
            <a:r>
              <a:rPr lang="en-US" sz="1300" b="1" dirty="0" smtClean="0"/>
              <a:t>Societal</a:t>
            </a:r>
            <a:r>
              <a:rPr lang="en-US" sz="1300" dirty="0" smtClean="0"/>
              <a:t>: Benefit via substantially improved </a:t>
            </a:r>
            <a:r>
              <a:rPr lang="en-US" sz="1300" b="1" i="1" dirty="0" smtClean="0"/>
              <a:t>quality of life and well-being </a:t>
            </a:r>
            <a:r>
              <a:rPr lang="en-US" sz="1300" dirty="0" smtClean="0"/>
              <a:t>due to innovative NBS used which, in turn, will help </a:t>
            </a:r>
            <a:r>
              <a:rPr lang="en-US" sz="1300" b="1" i="1" dirty="0" smtClean="0"/>
              <a:t>reduce the risk of flooding and droughts </a:t>
            </a:r>
            <a:r>
              <a:rPr lang="en-US" sz="1300" dirty="0" smtClean="0"/>
              <a:t>whilst restoring urban ecosystems and adding to the amenity value of the urban environment.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800" dirty="0" smtClean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800" dirty="0"/>
          </a:p>
        </p:txBody>
      </p:sp>
      <p:sp>
        <p:nvSpPr>
          <p:cNvPr id="11" name="Rectangle 10"/>
          <p:cNvSpPr/>
          <p:nvPr/>
        </p:nvSpPr>
        <p:spPr>
          <a:xfrm>
            <a:off x="6179119" y="4790535"/>
            <a:ext cx="57906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-45720" algn="just">
              <a:buFont typeface="Arial" panose="020B0604020202020204" pitchFamily="34" charset="0"/>
              <a:buChar char="•"/>
            </a:pPr>
            <a:r>
              <a:rPr lang="en-US" sz="800" dirty="0"/>
              <a:t>Case Study 1 – Sustainable Drainage Systems in </a:t>
            </a:r>
            <a:r>
              <a:rPr lang="en-US" sz="800" b="1" dirty="0"/>
              <a:t>Malmö and Lund Region, Sweden </a:t>
            </a:r>
            <a:r>
              <a:rPr lang="en-US" sz="800" dirty="0"/>
              <a:t>(led by MALMO and supported by ULUND in collaboration with Sweden Water Research, a water utility industry-association</a:t>
            </a:r>
            <a:r>
              <a:rPr lang="en-US" sz="800" dirty="0" smtClean="0"/>
              <a:t>).</a:t>
            </a:r>
            <a:endParaRPr lang="en-US" sz="800" dirty="0"/>
          </a:p>
          <a:p>
            <a:pPr marL="45720" indent="-45720" algn="just">
              <a:buFont typeface="Arial" panose="020B0604020202020204" pitchFamily="34" charset="0"/>
              <a:buChar char="•"/>
            </a:pPr>
            <a:r>
              <a:rPr lang="en-US" sz="800" dirty="0"/>
              <a:t>Case Study 2 – </a:t>
            </a:r>
            <a:r>
              <a:rPr lang="en-US" sz="800" b="1" dirty="0"/>
              <a:t>Tromsø, Northern Norway </a:t>
            </a:r>
            <a:r>
              <a:rPr lang="en-US" sz="800" dirty="0"/>
              <a:t>(led by OSLOMET</a:t>
            </a:r>
            <a:r>
              <a:rPr lang="en-US" sz="800" dirty="0" smtClean="0"/>
              <a:t>).</a:t>
            </a:r>
            <a:endParaRPr lang="en-US" sz="800" dirty="0"/>
          </a:p>
          <a:p>
            <a:pPr marL="45720" indent="-45720" algn="just">
              <a:buFont typeface="Arial" panose="020B0604020202020204" pitchFamily="34" charset="0"/>
              <a:buChar char="•"/>
            </a:pPr>
            <a:r>
              <a:rPr lang="en-US" sz="800" dirty="0"/>
              <a:t>Case study 3 – </a:t>
            </a:r>
            <a:r>
              <a:rPr lang="en-US" sz="800" b="1" dirty="0"/>
              <a:t>Tartu, Estonia </a:t>
            </a:r>
            <a:r>
              <a:rPr lang="en-US" sz="800" dirty="0"/>
              <a:t>(led by UT</a:t>
            </a:r>
            <a:r>
              <a:rPr lang="en-US" sz="800" dirty="0" smtClean="0"/>
              <a:t>).</a:t>
            </a:r>
          </a:p>
          <a:p>
            <a:pPr marL="45720" indent="-45720" algn="just">
              <a:buFont typeface="Arial" panose="020B0604020202020204" pitchFamily="34" charset="0"/>
              <a:buChar char="•"/>
            </a:pPr>
            <a:r>
              <a:rPr lang="en-US" sz="800" dirty="0"/>
              <a:t>Case Study 4 – Irish case studies such as </a:t>
            </a:r>
            <a:r>
              <a:rPr lang="en-US" sz="800" b="1" dirty="0"/>
              <a:t>Waterford and Tolka Valley Park, Dublin, Ireland</a:t>
            </a:r>
            <a:r>
              <a:rPr lang="en-US" sz="800" dirty="0"/>
              <a:t> (led by VESI</a:t>
            </a:r>
            <a:r>
              <a:rPr lang="en-US" sz="800" dirty="0" smtClean="0"/>
              <a:t>).</a:t>
            </a:r>
            <a:endParaRPr lang="en-US" sz="800" dirty="0"/>
          </a:p>
          <a:p>
            <a:pPr marL="45720" indent="-45720" algn="just">
              <a:buFont typeface="Arial" panose="020B0604020202020204" pitchFamily="34" charset="0"/>
              <a:buChar char="•"/>
            </a:pPr>
            <a:r>
              <a:rPr lang="en-US" sz="800" dirty="0"/>
              <a:t>Case study 5 – Participatory planning of NBS for urban resilience in the </a:t>
            </a:r>
            <a:r>
              <a:rPr lang="en-US" sz="800" b="1" dirty="0"/>
              <a:t>Amsterdam Metropolis, The Netherlands</a:t>
            </a:r>
            <a:r>
              <a:rPr lang="en-US" sz="800" dirty="0"/>
              <a:t> (led by WUR, but not addressing themes 2.2 and 3) in collaboration with Amsterdam Institute for Advanced Metropolitan Solutions, Amsterdam Rainproof at Waternet,  Amsterdam water managing company and Deltares</a:t>
            </a:r>
            <a:r>
              <a:rPr lang="en-US" sz="800" dirty="0" smtClean="0"/>
              <a:t>.</a:t>
            </a:r>
            <a:endParaRPr lang="en-US" sz="800" dirty="0"/>
          </a:p>
          <a:p>
            <a:pPr marL="45720" indent="-45720" algn="just">
              <a:buFont typeface="Arial" panose="020B0604020202020204" pitchFamily="34" charset="0"/>
              <a:buChar char="•"/>
            </a:pPr>
            <a:r>
              <a:rPr lang="en-US" sz="800" dirty="0"/>
              <a:t>Case Study 6 – </a:t>
            </a:r>
            <a:r>
              <a:rPr lang="en-US" sz="800" b="1" dirty="0"/>
              <a:t>Parets del Vallés City, Spain </a:t>
            </a:r>
            <a:r>
              <a:rPr lang="en-US" sz="800" dirty="0"/>
              <a:t>(led by TYPSA in collaboration with the Catalan Water Agency to undertake pond technology-based experimental and modelling development work benefiting industry as well</a:t>
            </a:r>
            <a:r>
              <a:rPr lang="en-US" sz="800" dirty="0" smtClean="0"/>
              <a:t>).</a:t>
            </a:r>
            <a:endParaRPr lang="en-US" sz="800" dirty="0"/>
          </a:p>
          <a:p>
            <a:pPr marL="45720" indent="-45720" algn="just">
              <a:buFont typeface="Arial" panose="020B0604020202020204" pitchFamily="34" charset="0"/>
              <a:buChar char="•"/>
            </a:pPr>
            <a:r>
              <a:rPr lang="en-US" sz="800" dirty="0"/>
              <a:t>Case Study 7 – </a:t>
            </a:r>
            <a:r>
              <a:rPr lang="en-US" sz="800" b="1" dirty="0"/>
              <a:t>Johannesburg and Pretoria, South Africa </a:t>
            </a:r>
            <a:r>
              <a:rPr lang="en-US" sz="800" dirty="0"/>
              <a:t>(led by UJ and supported by UP). </a:t>
            </a:r>
          </a:p>
          <a:p>
            <a:pPr marL="45720" indent="-45720" algn="just">
              <a:buFont typeface="Arial" panose="020B0604020202020204" pitchFamily="34" charset="0"/>
              <a:buChar char="•"/>
            </a:pPr>
            <a:r>
              <a:rPr lang="en-US" sz="800" dirty="0"/>
              <a:t>Case Study 8 – </a:t>
            </a:r>
            <a:r>
              <a:rPr lang="en-US" sz="800" b="1" dirty="0"/>
              <a:t>Londrina, of Paraná, South Region, Brazil </a:t>
            </a:r>
            <a:r>
              <a:rPr lang="en-US" sz="800" dirty="0"/>
              <a:t>(led by UTFPA). </a:t>
            </a:r>
          </a:p>
        </p:txBody>
      </p:sp>
      <p:pic>
        <p:nvPicPr>
          <p:cNvPr id="19" name="Picture 1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573" y="913376"/>
            <a:ext cx="621322" cy="51294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19"/>
          <p:cNvSpPr/>
          <p:nvPr/>
        </p:nvSpPr>
        <p:spPr>
          <a:xfrm>
            <a:off x="11419705" y="1426321"/>
            <a:ext cx="821059" cy="191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GB" sz="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RAINSOLUTIONS</a:t>
            </a:r>
            <a:endParaRPr lang="en-US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407" y="1921063"/>
            <a:ext cx="2329961" cy="1342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C:\Users\kertua\AppData\Local\Microsoft\Windows\INetCache\Content.Word\RaadimalyTestFinal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457" y="3748073"/>
            <a:ext cx="2201814" cy="1382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289" y="913375"/>
            <a:ext cx="538873" cy="678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194574" y="3255773"/>
            <a:ext cx="1739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</a:rPr>
              <a:t>Work package (WP) outline</a:t>
            </a:r>
            <a:endParaRPr lang="en-GB" sz="1000" dirty="0"/>
          </a:p>
        </p:txBody>
      </p:sp>
      <p:sp>
        <p:nvSpPr>
          <p:cNvPr id="24" name="Rectangle 23"/>
          <p:cNvSpPr/>
          <p:nvPr/>
        </p:nvSpPr>
        <p:spPr>
          <a:xfrm>
            <a:off x="3969926" y="5045611"/>
            <a:ext cx="22813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ea typeface="Calibri" panose="020F0502020204030204" pitchFamily="34" charset="0"/>
              </a:rPr>
              <a:t>Tartu case study 3: Expected impact 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8678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1001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Research-based Assessment of Integrated approaches to Nature-based SOLUTIONS (RAINSOLUTIONS) DProf. DProf. Prof. Prof. Dr Dr Miklas Scholz, Water Resources Engineering, Lund University (miklas.scholz@tvrl.lth.se and 0046 703435270)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Maria Christoforou</dc:creator>
  <cp:lastModifiedBy>miklas</cp:lastModifiedBy>
  <cp:revision>13</cp:revision>
  <dcterms:created xsi:type="dcterms:W3CDTF">2017-02-20T09:20:22Z</dcterms:created>
  <dcterms:modified xsi:type="dcterms:W3CDTF">2019-03-14T18:31:50Z</dcterms:modified>
</cp:coreProperties>
</file>